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9" r:id="rId6"/>
    <p:sldId id="258" r:id="rId7"/>
    <p:sldId id="2439" r:id="rId8"/>
    <p:sldId id="260" r:id="rId9"/>
    <p:sldId id="2440" r:id="rId10"/>
    <p:sldId id="262" r:id="rId11"/>
    <p:sldId id="2433" r:id="rId12"/>
    <p:sldId id="2438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057" autoAdjust="0"/>
  </p:normalViewPr>
  <p:slideViewPr>
    <p:cSldViewPr snapToGrid="0">
      <p:cViewPr varScale="1">
        <p:scale>
          <a:sx n="60" d="100"/>
          <a:sy n="60" d="100"/>
        </p:scale>
        <p:origin x="7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To live without excess observation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Freedom to pursue personal 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Personal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Freedom of thought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Compliance with privacy laws and regulations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1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Personal information has inherent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Identifies individuals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Has a variety of uses in both business and personal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Maintenance of reputation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Prevention of fraudulent activities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Allows personalised business </a:t>
            </a:r>
            <a:r>
              <a:rPr lang="en-AU" dirty="0" err="1"/>
              <a:t>activites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5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2.a of our Access and Authority to Distribute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changes will only be implemented at the discretion of Reverse-Dad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Additions to information do not need to be completed with a request 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may incur a fee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Data is only shared when it is required for business dealings and activities, or when it is required by law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Meta data will also be shared with marketing and demographic agencies for advertising purposes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No high level personal information will be distributed or shared outside of Reverse-Dad software unless otherwise specified by relevant laws and regulations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65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Information disclosed to third parties when used for these purposes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Disclosed when law requires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Four levels of information protection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Data protection is highest priority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Constantly evolving to combat a changing landscape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3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Personal information is very valuable to Reverse-Dad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Paramount to protect for personal privacy and peace of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Important for Reverse-Dad’s business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8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Reverse-Dad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Privacy Policy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3654122" y="1768055"/>
            <a:ext cx="4883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 REVERSE-DAD.COM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Kyer </a:t>
            </a:r>
            <a:r>
              <a:rPr lang="en-ZA" sz="1800" spc="300" dirty="0">
                <a:latin typeface="+mj-lt"/>
                <a:cs typeface="Gill Sans" panose="020B0502020104020203" pitchFamily="34" charset="-79"/>
              </a:rPr>
              <a:t>Potts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832232" cy="3693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kyerpotts@reverse-dad.com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Our Policy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Reverse-Dad software’s privacy policy aims to provide a cohesive binding obligation to uphold and preserve the privacy of individual’s information in accordance with the Privacy Act 1988.</a:t>
            </a:r>
          </a:p>
          <a:p>
            <a:pPr marL="0" indent="0">
              <a:buNone/>
            </a:pPr>
            <a:r>
              <a:rPr lang="en-US" dirty="0"/>
              <a:t>The policy outlines methods used to store and capture information, how it is distributed.</a:t>
            </a:r>
          </a:p>
          <a:p>
            <a:pPr marL="0" indent="0">
              <a:buNone/>
            </a:pPr>
            <a:r>
              <a:rPr lang="en-US" dirty="0"/>
              <a:t>Please refer to the Privacy Policy at www.reverse-dad.com.au/privacypolicy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Privacy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does it mean to us?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personal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is it important?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689239"/>
            <a:ext cx="4018722" cy="573989"/>
          </a:xfrm>
        </p:spPr>
        <p:txBody>
          <a:bodyPr/>
          <a:lstStyle/>
          <a:p>
            <a:r>
              <a:rPr lang="en-US" dirty="0"/>
              <a:t>Accessing your information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1518642"/>
            <a:ext cx="4018722" cy="4076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Ensuring your data is accurate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359" y="2041732"/>
            <a:ext cx="4018722" cy="4311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If you would like to change or add any of your private information, please make a request to access data, which is located at section 2.a of our Access and Authority to Distribute form available on our website.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03D10C-F59B-4137-8ECC-D64AD290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Sharing your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EEB11-3929-46FF-BFBB-1E516264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1875AB-7A00-4828-8E59-16FD024F0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Who do we share your information with, and why do we share it?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8DBA6B-F133-430E-AA8B-E404855FF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Vendors</a:t>
            </a:r>
          </a:p>
          <a:p>
            <a:r>
              <a:rPr lang="en-AU" dirty="0"/>
              <a:t>Third party organisations</a:t>
            </a:r>
          </a:p>
          <a:p>
            <a:r>
              <a:rPr lang="en-AU" dirty="0"/>
              <a:t>Affiliates</a:t>
            </a:r>
          </a:p>
          <a:p>
            <a:r>
              <a:rPr lang="en-AU" dirty="0"/>
              <a:t>Government agencies</a:t>
            </a:r>
          </a:p>
          <a:p>
            <a:r>
              <a:rPr lang="en-AU" dirty="0"/>
              <a:t>Marketing agencies</a:t>
            </a:r>
          </a:p>
          <a:p>
            <a:r>
              <a:rPr lang="en-AU" dirty="0"/>
              <a:t>Demographic information vendors</a:t>
            </a:r>
          </a:p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5F311-5427-4F3A-B079-177FC215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2636"/>
            <a:ext cx="5037221" cy="3153301"/>
          </a:xfrm>
          <a:prstGeom prst="rect">
            <a:avLst/>
          </a:prstGeom>
        </p:spPr>
      </p:pic>
      <p:sp>
        <p:nvSpPr>
          <p:cNvPr id="12" name="Rectangle 11" descr="Accent block">
            <a:extLst>
              <a:ext uri="{FF2B5EF4-FFF2-40B4-BE49-F238E27FC236}">
                <a16:creationId xmlns:a16="http://schemas.microsoft.com/office/drawing/2014/main" id="{06A908DF-8C2F-4636-ABE6-530980B25841}"/>
              </a:ext>
            </a:extLst>
          </p:cNvPr>
          <p:cNvSpPr/>
          <p:nvPr/>
        </p:nvSpPr>
        <p:spPr>
          <a:xfrm>
            <a:off x="0" y="3712635"/>
            <a:ext cx="5037220" cy="315330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4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The value of your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collect?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lvl="0"/>
            <a:r>
              <a:rPr lang="en-AU" dirty="0"/>
              <a:t>Personal information and metadata. This can include but is not limited to your name, date of birth, contact details and demographic information.</a:t>
            </a:r>
          </a:p>
          <a:p>
            <a:pPr lvl="0"/>
            <a:r>
              <a:rPr lang="en-AU" dirty="0"/>
              <a:t>Information regarding products and services</a:t>
            </a:r>
          </a:p>
          <a:p>
            <a:pPr lvl="0"/>
            <a:r>
              <a:rPr lang="en-AU" dirty="0"/>
              <a:t>Data regarding your online presence</a:t>
            </a:r>
          </a:p>
          <a:p>
            <a:pPr lvl="0"/>
            <a:r>
              <a:rPr lang="en-AU" dirty="0"/>
              <a:t>Information required to supply information about new products and services</a:t>
            </a:r>
          </a:p>
          <a:p>
            <a:pPr lvl="0"/>
            <a:r>
              <a:rPr lang="en-AU" dirty="0"/>
              <a:t>Survey information you have provided</a:t>
            </a:r>
          </a:p>
          <a:p>
            <a:pPr lvl="0"/>
            <a:r>
              <a:rPr lang="en-AU" dirty="0"/>
              <a:t>Information regarding your personal interests</a:t>
            </a:r>
          </a:p>
          <a:p>
            <a:pPr lvl="0"/>
            <a:r>
              <a:rPr lang="en-AU" dirty="0"/>
              <a:t>Geographical location data</a:t>
            </a:r>
          </a:p>
          <a:p>
            <a:pPr lvl="0"/>
            <a:r>
              <a:rPr lang="en-AU" dirty="0"/>
              <a:t>Information regarding your working history</a:t>
            </a:r>
          </a:p>
          <a:p>
            <a:pPr lvl="0"/>
            <a:r>
              <a:rPr lang="en-AU" dirty="0"/>
              <a:t>Third party supplied information regarding your personal habits</a:t>
            </a:r>
          </a:p>
          <a:p>
            <a:pPr lvl="0"/>
            <a:r>
              <a:rPr lang="en-AU" dirty="0"/>
              <a:t>Information regarding your personal relationships with other users of our products</a:t>
            </a:r>
          </a:p>
          <a:p>
            <a:pPr lvl="0"/>
            <a:r>
              <a:rPr lang="en-AU" dirty="0"/>
              <a:t>Information regarding your purchasing history</a:t>
            </a:r>
          </a:p>
          <a:p>
            <a:pPr lvl="0"/>
            <a:r>
              <a:rPr lang="en-AU" dirty="0"/>
              <a:t>Reverse-Dad also reserves the right to access data captured through camera or microphone technology on enabled devices e.g. your webcam feed, soundbites captured through mobile device microphones,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use it?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Process transactions</a:t>
            </a:r>
          </a:p>
          <a:p>
            <a:r>
              <a:rPr lang="en-US" sz="800" dirty="0"/>
              <a:t>Enhance user experiences</a:t>
            </a:r>
          </a:p>
          <a:p>
            <a:r>
              <a:rPr lang="en-US" sz="800" dirty="0"/>
              <a:t>Technical support</a:t>
            </a:r>
          </a:p>
          <a:p>
            <a:r>
              <a:rPr lang="en-US" sz="800" dirty="0"/>
              <a:t>Provide personalized advertisements</a:t>
            </a:r>
          </a:p>
          <a:p>
            <a:r>
              <a:rPr lang="en-US" sz="800" dirty="0"/>
              <a:t>Suggest lifestyle improvements</a:t>
            </a:r>
          </a:p>
          <a:p>
            <a:r>
              <a:rPr lang="en-US" sz="800" dirty="0"/>
              <a:t>Distribute political information</a:t>
            </a:r>
          </a:p>
          <a:p>
            <a:r>
              <a:rPr lang="en-US" sz="800" dirty="0"/>
              <a:t>Public safety</a:t>
            </a:r>
          </a:p>
          <a:p>
            <a:r>
              <a:rPr lang="en-US" sz="800" dirty="0"/>
              <a:t>Limited surveillance</a:t>
            </a:r>
          </a:p>
          <a:p>
            <a:r>
              <a:rPr lang="en-US" sz="800" dirty="0"/>
              <a:t>Managing accounts</a:t>
            </a:r>
          </a:p>
          <a:p>
            <a:r>
              <a:rPr lang="en-US" sz="800" dirty="0"/>
              <a:t>Customer service enquiries</a:t>
            </a:r>
          </a:p>
          <a:p>
            <a:r>
              <a:rPr lang="en-US" sz="800" dirty="0"/>
              <a:t>Market research</a:t>
            </a:r>
          </a:p>
          <a:p>
            <a:r>
              <a:rPr lang="en-US" sz="800" dirty="0"/>
              <a:t>Asset Protection</a:t>
            </a:r>
          </a:p>
          <a:p>
            <a:endParaRPr lang="en-US" sz="800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 dirty="0"/>
              <a:t>Securing your information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3636048"/>
              </p:ext>
            </p:extLst>
          </p:nvPr>
        </p:nvGraphicFramePr>
        <p:xfrm>
          <a:off x="595313" y="1189038"/>
          <a:ext cx="11002580" cy="4932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5064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5064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93469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Encryption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Vulnerability Protection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Confidentiality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F3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Personnel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F3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Patented data encryption software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 site surveillance network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Non disclosure policies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Trained on-site security staff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First class network security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Evolving network security strategies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ND agreements with all third party organisations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24/7 on call data security specialists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Multi tier data encryption protocols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 level intrusion protection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Restricted data access policies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Employee privacy protections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Advanced block cypher methods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Offsite data-backup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For-use policies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Employee privacy protocols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Symmetric and asymmetric algorithms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24/7 on site security administrators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Tiered access protocols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 hire non-disclosure agreements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66627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Military grade key protection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Key gated server access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Vendor confidentiality policies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Fraud protection systems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>
                    <a:solidFill>
                      <a:srgbClr val="2F3342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0" y="3624359"/>
            <a:ext cx="3939857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Your data is important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And Reverse-Dad will continue to exploit it for profit until we’ve squeezed every penny.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C9F62E-0773-4164-B986-3E326BE687C9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689</Words>
  <Application>Microsoft Office PowerPoint</Application>
  <PresentationFormat>Widescreen</PresentationFormat>
  <Paragraphs>129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Bebas</vt:lpstr>
      <vt:lpstr>Calibri</vt:lpstr>
      <vt:lpstr>Calibri Light</vt:lpstr>
      <vt:lpstr>Gill Sans</vt:lpstr>
      <vt:lpstr>Gill Sans Light</vt:lpstr>
      <vt:lpstr>Roboto Black</vt:lpstr>
      <vt:lpstr>Roboto Light</vt:lpstr>
      <vt:lpstr>Office Theme</vt:lpstr>
      <vt:lpstr>Reverse-Dad</vt:lpstr>
      <vt:lpstr>Introduction</vt:lpstr>
      <vt:lpstr>Privacy</vt:lpstr>
      <vt:lpstr>Your personal information</vt:lpstr>
      <vt:lpstr>Accessing your information</vt:lpstr>
      <vt:lpstr>Sharing your information</vt:lpstr>
      <vt:lpstr>The value of your information</vt:lpstr>
      <vt:lpstr>Securing your information</vt:lpstr>
      <vt:lpstr>Large Picture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2019-03-24T01:32:50Z</dcterms:created>
  <dcterms:modified xsi:type="dcterms:W3CDTF">2019-03-26T04:21:28Z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